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1" r:id="rId14"/>
    <p:sldId id="275" r:id="rId15"/>
    <p:sldId id="276" r:id="rId16"/>
  </p:sldIdLst>
  <p:sldSz cx="10160000" cy="8572500"/>
  <p:notesSz cx="6858000" cy="9144000"/>
  <p:embeddedFontLst>
    <p:embeddedFont>
      <p:font typeface="Century Gothic" panose="020B050202020202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6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0160000" cy="8572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89892" y="1593781"/>
            <a:ext cx="7980219" cy="5384938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209040" y="1731645"/>
            <a:ext cx="7741920" cy="510921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4216400" y="1593455"/>
            <a:ext cx="1727200" cy="800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4318000" y="1593456"/>
            <a:ext cx="1524000" cy="68580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1423" y="2614079"/>
            <a:ext cx="7557156" cy="32385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kumimoji="0" lang="en-US" sz="6889" b="0" i="0" u="none" strike="noStrike" kern="1200" cap="all" spc="-111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1750" y="5852578"/>
            <a:ext cx="7559040" cy="62865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56" spc="89" baseline="0">
                <a:solidFill>
                  <a:schemeClr val="tx2"/>
                </a:solidFill>
              </a:defRPr>
            </a:lvl1pPr>
            <a:lvl2pPr marL="507995" indent="0" algn="ctr">
              <a:buNone/>
              <a:defRPr sz="1556"/>
            </a:lvl2pPr>
            <a:lvl3pPr marL="1015990" indent="0" algn="ctr">
              <a:buNone/>
              <a:defRPr sz="1556"/>
            </a:lvl3pPr>
            <a:lvl4pPr marL="1523985" indent="0" algn="ctr">
              <a:buNone/>
              <a:defRPr sz="1556"/>
            </a:lvl4pPr>
            <a:lvl5pPr marL="2031980" indent="0" algn="ctr">
              <a:buNone/>
              <a:defRPr sz="1556"/>
            </a:lvl5pPr>
            <a:lvl6pPr marL="2539975" indent="0" algn="ctr">
              <a:buNone/>
              <a:defRPr sz="1556"/>
            </a:lvl6pPr>
            <a:lvl7pPr marL="3047970" indent="0" algn="ctr">
              <a:buNone/>
              <a:defRPr sz="1556"/>
            </a:lvl7pPr>
            <a:lvl8pPr marL="3555964" indent="0" algn="ctr">
              <a:buNone/>
              <a:defRPr sz="1556"/>
            </a:lvl8pPr>
            <a:lvl9pPr marL="4063959" indent="0" algn="ctr">
              <a:buNone/>
              <a:defRPr sz="155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4368800" y="1667778"/>
            <a:ext cx="1422400" cy="571500"/>
          </a:xfrm>
        </p:spPr>
        <p:txBody>
          <a:bodyPr/>
          <a:lstStyle>
            <a:lvl1pPr algn="ctr">
              <a:defRPr sz="1222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227707" y="6513825"/>
            <a:ext cx="4921250" cy="285750"/>
          </a:xfr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172434" y="6515100"/>
            <a:ext cx="1759901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7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6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3000" y="952500"/>
            <a:ext cx="1968500" cy="657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952500"/>
            <a:ext cx="6731000" cy="65722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2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5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0160000" cy="85725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089892" y="1593781"/>
            <a:ext cx="7980219" cy="5384938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209040" y="1731645"/>
            <a:ext cx="7741920" cy="510921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4216400" y="1593455"/>
            <a:ext cx="1727200" cy="800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4318000" y="1593456"/>
            <a:ext cx="1524000" cy="68580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019" y="2617886"/>
            <a:ext cx="7559040" cy="3234690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6889" b="0" i="0" u="none" strike="noStrike" kern="1200" cap="all" spc="-111" normalizeH="0" baseline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020" y="5852578"/>
            <a:ext cx="7559040" cy="628650"/>
          </a:xfrm>
        </p:spPr>
        <p:txBody>
          <a:bodyPr anchor="t">
            <a:normAutofit/>
          </a:bodyPr>
          <a:lstStyle>
            <a:lvl1pPr marL="0" indent="0" algn="ctr">
              <a:buNone/>
              <a:defRPr sz="1556">
                <a:solidFill>
                  <a:schemeClr val="tx2"/>
                </a:solidFill>
                <a:effectLst/>
              </a:defRPr>
            </a:lvl1pPr>
            <a:lvl2pPr marL="50799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68800" y="1666143"/>
            <a:ext cx="1422400" cy="571500"/>
          </a:xfrm>
        </p:spPr>
        <p:txBody>
          <a:bodyPr/>
          <a:lstStyle>
            <a:lvl1pPr algn="ctr">
              <a:defRPr lang="en-US" sz="1222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7421" y="6513825"/>
            <a:ext cx="4922520" cy="28575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0420" y="6513825"/>
            <a:ext cx="176022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7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628900"/>
            <a:ext cx="4064000" cy="4914900"/>
          </a:xfrm>
        </p:spPr>
        <p:txBody>
          <a:bodyPr/>
          <a:lstStyle>
            <a:lvl1pPr>
              <a:defRPr sz="2000"/>
            </a:lvl1pPr>
            <a:lvl2pPr>
              <a:defRPr sz="1778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3200" y="2628900"/>
            <a:ext cx="4064000" cy="4914900"/>
          </a:xfrm>
        </p:spPr>
        <p:txBody>
          <a:bodyPr/>
          <a:lstStyle>
            <a:lvl1pPr>
              <a:defRPr sz="2000"/>
            </a:lvl1pPr>
            <a:lvl2pPr>
              <a:defRPr sz="1778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8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592918"/>
            <a:ext cx="4064000" cy="8001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11" b="0">
                <a:solidFill>
                  <a:schemeClr val="tx2"/>
                </a:solidFill>
                <a:latin typeface="+mn-lt"/>
              </a:defRPr>
            </a:lvl1pPr>
            <a:lvl2pPr marL="507995" indent="0">
              <a:buNone/>
              <a:defRPr sz="2111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444873"/>
            <a:ext cx="4064000" cy="4000500"/>
          </a:xfrm>
        </p:spPr>
        <p:txBody>
          <a:bodyPr/>
          <a:lstStyle>
            <a:lvl1pPr>
              <a:defRPr sz="2000"/>
            </a:lvl1pPr>
            <a:lvl2pPr>
              <a:defRPr sz="1778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3200" y="2592918"/>
            <a:ext cx="4064000" cy="8001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11" b="0">
                <a:solidFill>
                  <a:schemeClr val="tx2"/>
                </a:solidFill>
              </a:defRPr>
            </a:lvl1pPr>
            <a:lvl2pPr marL="507995" indent="0">
              <a:buNone/>
              <a:defRPr sz="2111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3200" y="3445726"/>
            <a:ext cx="4064000" cy="4000500"/>
          </a:xfrm>
        </p:spPr>
        <p:txBody>
          <a:bodyPr/>
          <a:lstStyle>
            <a:lvl1pPr>
              <a:defRPr sz="2000"/>
            </a:lvl1pPr>
            <a:lvl2pPr>
              <a:defRPr sz="1778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4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3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41484" y="365760"/>
            <a:ext cx="6847840" cy="7840980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204608" y="217170"/>
            <a:ext cx="7109460" cy="8138160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516989" y="217170"/>
            <a:ext cx="2438400" cy="8138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1" y="759240"/>
            <a:ext cx="2025650" cy="2057400"/>
          </a:xfrm>
        </p:spPr>
        <p:txBody>
          <a:bodyPr anchor="b">
            <a:normAutofit/>
          </a:bodyPr>
          <a:lstStyle>
            <a:lvl1pPr algn="l" defTabSz="10159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7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307" y="1133929"/>
            <a:ext cx="6032062" cy="6304643"/>
          </a:xfrm>
        </p:spPr>
        <p:txBody>
          <a:bodyPr/>
          <a:lstStyle>
            <a:lvl1pPr>
              <a:defRPr sz="2000"/>
            </a:lvl1pPr>
            <a:lvl2pPr>
              <a:defRPr sz="1778"/>
            </a:lvl2pPr>
            <a:lvl3pPr>
              <a:defRPr sz="1556"/>
            </a:lvl3pPr>
            <a:lvl4pPr>
              <a:defRPr sz="1556"/>
            </a:lvl4pPr>
            <a:lvl5pPr>
              <a:defRPr sz="1556"/>
            </a:lvl5pPr>
            <a:lvl6pPr>
              <a:defRPr sz="1556"/>
            </a:lvl6pPr>
            <a:lvl7pPr>
              <a:defRPr sz="1556"/>
            </a:lvl7pPr>
            <a:lvl8pPr>
              <a:defRPr sz="1556"/>
            </a:lvl8pPr>
            <a:lvl9pPr>
              <a:defRPr sz="155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7001" y="2857500"/>
            <a:ext cx="2025650" cy="43815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89"/>
              </a:spcBef>
              <a:buNone/>
              <a:defRPr sz="1444">
                <a:solidFill>
                  <a:schemeClr val="bg1"/>
                </a:solidFill>
              </a:defRPr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783838" y="7832273"/>
            <a:ext cx="4389120" cy="342900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61398" y="7887608"/>
            <a:ext cx="1219200" cy="342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49069" y="365760"/>
            <a:ext cx="2174240" cy="7840980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5008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16989" y="217170"/>
            <a:ext cx="2438400" cy="813816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649069" y="365760"/>
            <a:ext cx="2174240" cy="7840980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0" y="754380"/>
            <a:ext cx="2026920" cy="2057400"/>
          </a:xfrm>
        </p:spPr>
        <p:txBody>
          <a:bodyPr anchor="b">
            <a:noAutofit/>
          </a:bodyPr>
          <a:lstStyle>
            <a:lvl1pPr algn="l">
              <a:defRPr sz="2667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0499" y="217170"/>
            <a:ext cx="7109460" cy="8138160"/>
          </a:xfrm>
          <a:solidFill>
            <a:schemeClr val="bg1">
              <a:lumMod val="50000"/>
              <a:lumOff val="5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7000" y="2857500"/>
            <a:ext cx="2026920" cy="437769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89"/>
              </a:spcBef>
              <a:buNone/>
              <a:defRPr sz="1444">
                <a:solidFill>
                  <a:schemeClr val="tx1"/>
                </a:solidFill>
              </a:defRPr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101599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63940" y="7886700"/>
            <a:ext cx="1219200" cy="342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4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5580" y="217170"/>
            <a:ext cx="9768840" cy="813816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9" name="Rectangle 8"/>
          <p:cNvSpPr/>
          <p:nvPr/>
        </p:nvSpPr>
        <p:spPr>
          <a:xfrm>
            <a:off x="325120" y="365760"/>
            <a:ext cx="9509760" cy="784098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803243"/>
            <a:ext cx="85344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628900"/>
            <a:ext cx="8534400" cy="4914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1487" y="7832273"/>
            <a:ext cx="22860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166FC07C-43DF-48FB-893E-03390FA80EDC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85440" y="7832273"/>
            <a:ext cx="438912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3950" y="7832273"/>
            <a:ext cx="1219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8E2F16F-B45A-4133-A180-1E191D5D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50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en-US" sz="4444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203198" indent="-203198" algn="l" defTabSz="101599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indent="-203198" algn="l" defTabSz="1015990" rtl="0" eaLnBrk="1" latinLnBrk="0" hangingPunct="1">
        <a:lnSpc>
          <a:spcPct val="100000"/>
        </a:lnSpc>
        <a:spcBef>
          <a:spcPts val="556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812792" indent="-203198" algn="l" defTabSz="1015990" rtl="0" eaLnBrk="1" latinLnBrk="0" hangingPunct="1">
        <a:lnSpc>
          <a:spcPct val="100000"/>
        </a:lnSpc>
        <a:spcBef>
          <a:spcPts val="556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556" kern="1200">
          <a:solidFill>
            <a:schemeClr val="tx1"/>
          </a:solidFill>
          <a:latin typeface="+mn-lt"/>
          <a:ea typeface="+mn-ea"/>
          <a:cs typeface="+mn-cs"/>
        </a:defRPr>
      </a:lvl3pPr>
      <a:lvl4pPr marL="1117589" indent="-203198" algn="l" defTabSz="1015990" rtl="0" eaLnBrk="1" latinLnBrk="0" hangingPunct="1">
        <a:lnSpc>
          <a:spcPct val="100000"/>
        </a:lnSpc>
        <a:spcBef>
          <a:spcPts val="556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556" kern="1200">
          <a:solidFill>
            <a:schemeClr val="tx1"/>
          </a:solidFill>
          <a:latin typeface="+mn-lt"/>
          <a:ea typeface="+mn-ea"/>
          <a:cs typeface="+mn-cs"/>
        </a:defRPr>
      </a:lvl4pPr>
      <a:lvl5pPr marL="1422386" indent="-203198" algn="l" defTabSz="1015990" rtl="0" eaLnBrk="1" latinLnBrk="0" hangingPunct="1">
        <a:lnSpc>
          <a:spcPct val="100000"/>
        </a:lnSpc>
        <a:spcBef>
          <a:spcPts val="556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556" kern="1200">
          <a:solidFill>
            <a:schemeClr val="tx1"/>
          </a:solidFill>
          <a:latin typeface="+mn-lt"/>
          <a:ea typeface="+mn-ea"/>
          <a:cs typeface="+mn-cs"/>
        </a:defRPr>
      </a:lvl5pPr>
      <a:lvl6pPr marL="1777760" indent="-253997" algn="l" defTabSz="1015990" rtl="0" eaLnBrk="1" latinLnBrk="0" hangingPunct="1">
        <a:lnSpc>
          <a:spcPct val="100000"/>
        </a:lnSpc>
        <a:spcBef>
          <a:spcPts val="556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556" kern="1200">
          <a:solidFill>
            <a:schemeClr val="bg1"/>
          </a:solidFill>
          <a:latin typeface="+mn-lt"/>
          <a:ea typeface="+mn-ea"/>
          <a:cs typeface="+mn-cs"/>
        </a:defRPr>
      </a:lvl6pPr>
      <a:lvl7pPr marL="2111090" indent="-253997" algn="l" defTabSz="1015990" rtl="0" eaLnBrk="1" latinLnBrk="0" hangingPunct="1">
        <a:lnSpc>
          <a:spcPct val="100000"/>
        </a:lnSpc>
        <a:spcBef>
          <a:spcPts val="556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556" kern="1200">
          <a:solidFill>
            <a:schemeClr val="bg1"/>
          </a:solidFill>
          <a:latin typeface="+mn-lt"/>
          <a:ea typeface="+mn-ea"/>
          <a:cs typeface="+mn-cs"/>
        </a:defRPr>
      </a:lvl7pPr>
      <a:lvl8pPr marL="2444420" indent="-253997" algn="l" defTabSz="1015990" rtl="0" eaLnBrk="1" latinLnBrk="0" hangingPunct="1">
        <a:lnSpc>
          <a:spcPct val="100000"/>
        </a:lnSpc>
        <a:spcBef>
          <a:spcPts val="556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556" kern="1200">
          <a:solidFill>
            <a:schemeClr val="bg1"/>
          </a:solidFill>
          <a:latin typeface="+mn-lt"/>
          <a:ea typeface="+mn-ea"/>
          <a:cs typeface="+mn-cs"/>
        </a:defRPr>
      </a:lvl8pPr>
      <a:lvl9pPr marL="2777750" indent="-253997" algn="l" defTabSz="1015990" rtl="0" eaLnBrk="1" latinLnBrk="0" hangingPunct="1">
        <a:lnSpc>
          <a:spcPct val="100000"/>
        </a:lnSpc>
        <a:spcBef>
          <a:spcPts val="556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556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3A53-E513-40BA-A768-B03CCEE6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Bell Ringer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6A4C-46C5-45CC-A0EA-06BA7B49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What was the effect of advances in technology?</a:t>
            </a:r>
          </a:p>
        </p:txBody>
      </p:sp>
    </p:spTree>
    <p:extLst>
      <p:ext uri="{BB962C8B-B14F-4D97-AF65-F5344CB8AC3E}">
        <p14:creationId xmlns:p14="http://schemas.microsoft.com/office/powerpoint/2010/main" val="179398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C4546-4DF7-49EA-B0F9-C24B3CE29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85" y="311849"/>
            <a:ext cx="5506569" cy="78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DB1C37-D080-4AF4-9C6F-9A2C7497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4" y="455659"/>
            <a:ext cx="5844931" cy="76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2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2CDE-F885-4E3B-9085-31FDA49C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486720"/>
            <a:ext cx="8534400" cy="1060726"/>
          </a:xfrm>
        </p:spPr>
        <p:txBody>
          <a:bodyPr/>
          <a:lstStyle/>
          <a:p>
            <a:pPr algn="ctr"/>
            <a:r>
              <a:rPr lang="en-US" dirty="0"/>
              <a:t>Berlin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2AEDD-D453-4099-AA44-E5EC735DD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46" y="2312376"/>
            <a:ext cx="4064000" cy="4914900"/>
          </a:xfrm>
        </p:spPr>
        <p:txBody>
          <a:bodyPr/>
          <a:lstStyle/>
          <a:p>
            <a:r>
              <a:rPr lang="en-US" sz="2400" dirty="0"/>
              <a:t>Discovery of diamonds/gold </a:t>
            </a:r>
            <a:r>
              <a:rPr lang="en-US" sz="2400"/>
              <a:t>sped up competition </a:t>
            </a:r>
            <a:r>
              <a:rPr lang="en-US" sz="2400" dirty="0"/>
              <a:t>for Africa resulted in fear of war</a:t>
            </a:r>
          </a:p>
          <a:p>
            <a:r>
              <a:rPr lang="en-US" sz="2400" dirty="0"/>
              <a:t>14 European nations met in Berlin (1884-85)</a:t>
            </a:r>
          </a:p>
          <a:p>
            <a:r>
              <a:rPr lang="en-US" sz="2400" dirty="0"/>
              <a:t>Agreed that they could claim lands if they could control them</a:t>
            </a:r>
          </a:p>
          <a:p>
            <a:r>
              <a:rPr lang="en-US" sz="2400" dirty="0"/>
              <a:t>By 1914 only Liberia and Ethiopia remained free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70C70-E45C-4378-9839-561569B551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2354" y="2470637"/>
            <a:ext cx="5280302" cy="370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3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82" y="392723"/>
            <a:ext cx="6348855" cy="78192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898344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5EA3-9E1C-43DD-9A82-22247DF4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Clashing over 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680D0-918F-432F-879C-C8A0EFD52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108" y="2517743"/>
            <a:ext cx="4064000" cy="4914900"/>
          </a:xfrm>
        </p:spPr>
        <p:txBody>
          <a:bodyPr>
            <a:normAutofit/>
          </a:bodyPr>
          <a:lstStyle/>
          <a:p>
            <a:r>
              <a:rPr lang="en-US" sz="2400" dirty="0"/>
              <a:t>1879: Zulus and British battled and lost in 1887</a:t>
            </a:r>
          </a:p>
          <a:p>
            <a:r>
              <a:rPr lang="en-US" sz="2400" dirty="0"/>
              <a:t>1889: Boer War </a:t>
            </a:r>
          </a:p>
          <a:p>
            <a:pPr lvl="1"/>
            <a:r>
              <a:rPr lang="en-US" sz="2400" dirty="0"/>
              <a:t>British vs. Boers (Dutch farmers)</a:t>
            </a:r>
          </a:p>
          <a:p>
            <a:pPr lvl="1"/>
            <a:r>
              <a:rPr lang="en-US" sz="2400" dirty="0"/>
              <a:t>Fought over S. Africa</a:t>
            </a:r>
          </a:p>
          <a:p>
            <a:pPr lvl="1"/>
            <a:r>
              <a:rPr lang="en-US" sz="2400" dirty="0"/>
              <a:t>First modern “total war”</a:t>
            </a:r>
          </a:p>
          <a:p>
            <a:pPr lvl="1"/>
            <a:r>
              <a:rPr lang="en-US" sz="2400" dirty="0"/>
              <a:t>British won – formed Union of South Africa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48A37F-3F2D-4F77-BECB-A1A7B4D252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83066" y="2604412"/>
            <a:ext cx="5365093" cy="35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8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D0DD-02F2-4D1E-9843-1574D7A6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Methods of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8F55-3972-4130-84A3-F535356B3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Direct control</a:t>
            </a:r>
          </a:p>
          <a:p>
            <a:pPr lvl="1"/>
            <a:r>
              <a:rPr lang="en-US" sz="2400" dirty="0"/>
              <a:t>Paternalism</a:t>
            </a:r>
          </a:p>
          <a:p>
            <a:pPr lvl="2"/>
            <a:r>
              <a:rPr lang="en-US" sz="2400" dirty="0"/>
              <a:t>Governing by providing for needs but not giving rights</a:t>
            </a:r>
          </a:p>
          <a:p>
            <a:pPr lvl="1"/>
            <a:r>
              <a:rPr lang="en-US" sz="2400" dirty="0"/>
              <a:t>Assimilation</a:t>
            </a:r>
          </a:p>
          <a:p>
            <a:pPr lvl="2"/>
            <a:r>
              <a:rPr lang="en-US" sz="2400" dirty="0"/>
              <a:t>Supported by French</a:t>
            </a:r>
          </a:p>
          <a:p>
            <a:pPr lvl="2"/>
            <a:r>
              <a:rPr lang="en-US" sz="2400" dirty="0"/>
              <a:t>Immerse population in French culture and they would become more French</a:t>
            </a:r>
          </a:p>
          <a:p>
            <a:r>
              <a:rPr lang="en-US" sz="2400" dirty="0"/>
              <a:t>Indirect control</a:t>
            </a:r>
          </a:p>
          <a:p>
            <a:pPr lvl="1"/>
            <a:r>
              <a:rPr lang="en-US" sz="2400" dirty="0"/>
              <a:t>Asked a local ruler to rule under British authority</a:t>
            </a:r>
          </a:p>
          <a:p>
            <a:pPr lvl="1"/>
            <a:r>
              <a:rPr lang="en-US" sz="2400" dirty="0"/>
              <a:t>Legislative council including officials/locals</a:t>
            </a:r>
          </a:p>
        </p:txBody>
      </p:sp>
    </p:spTree>
    <p:extLst>
      <p:ext uri="{BB962C8B-B14F-4D97-AF65-F5344CB8AC3E}">
        <p14:creationId xmlns:p14="http://schemas.microsoft.com/office/powerpoint/2010/main" val="289390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0A94-8ABF-4B84-BC88-8AE50156B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Scramble for Africa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179A29-0DF8-4E17-AC6A-86303973F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11.1</a:t>
            </a:r>
          </a:p>
        </p:txBody>
      </p:sp>
    </p:spTree>
    <p:extLst>
      <p:ext uri="{BB962C8B-B14F-4D97-AF65-F5344CB8AC3E}">
        <p14:creationId xmlns:p14="http://schemas.microsoft.com/office/powerpoint/2010/main" val="3607346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58C9-1EFB-4513-BF28-F40623CD0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Africa Before Domination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6781-250B-41F5-9830-C19721547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Divided based on ethnic and linguistic groups</a:t>
            </a:r>
          </a:p>
          <a:p>
            <a:pPr lvl="1"/>
            <a:r>
              <a:rPr lang="en-US" sz="2800" dirty="0"/>
              <a:t>Over 1,000 different languages</a:t>
            </a:r>
          </a:p>
          <a:p>
            <a:pPr lvl="1"/>
            <a:r>
              <a:rPr lang="en-US" sz="2800" dirty="0"/>
              <a:t>Ranged from large empires to independent villages</a:t>
            </a:r>
          </a:p>
          <a:p>
            <a:r>
              <a:rPr lang="en-US" sz="2800" dirty="0"/>
              <a:t>Armies able to keep Europeans out for 400 years</a:t>
            </a:r>
          </a:p>
          <a:p>
            <a:pPr lvl="1"/>
            <a:r>
              <a:rPr lang="en-US" sz="2800" dirty="0"/>
              <a:t>Rivers impossible to navigate</a:t>
            </a:r>
          </a:p>
          <a:p>
            <a:pPr lvl="1"/>
            <a:r>
              <a:rPr lang="en-US" sz="2800" dirty="0"/>
              <a:t>Diseases</a:t>
            </a:r>
          </a:p>
          <a:p>
            <a:pPr lvl="1"/>
            <a:r>
              <a:rPr lang="en-US" sz="2800" dirty="0"/>
              <a:t>Africans had own trade network</a:t>
            </a:r>
          </a:p>
        </p:txBody>
      </p:sp>
    </p:spTree>
    <p:extLst>
      <p:ext uri="{BB962C8B-B14F-4D97-AF65-F5344CB8AC3E}">
        <p14:creationId xmlns:p14="http://schemas.microsoft.com/office/powerpoint/2010/main" val="304385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EEEA8A-DB44-489F-8FD8-F712D327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70" y="389714"/>
            <a:ext cx="6928338" cy="78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25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13033B-7FEA-47E9-85F7-6FB016AA0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94163"/>
            <a:ext cx="8534400" cy="1714500"/>
          </a:xfrm>
        </p:spPr>
        <p:txBody>
          <a:bodyPr/>
          <a:lstStyle/>
          <a:p>
            <a:pPr algn="ctr"/>
            <a:r>
              <a:rPr lang="en-US" dirty="0"/>
              <a:t>Congo Sparks Interest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731949-7968-41A9-89D0-6AF37A1E7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278" y="1859939"/>
            <a:ext cx="4064000" cy="4914900"/>
          </a:xfrm>
        </p:spPr>
        <p:txBody>
          <a:bodyPr>
            <a:normAutofit/>
          </a:bodyPr>
          <a:lstStyle/>
          <a:p>
            <a:r>
              <a:rPr lang="en-US" sz="2600" dirty="0"/>
              <a:t>Henry Stanley commissioned by King Leopold II of Belgium </a:t>
            </a:r>
          </a:p>
          <a:p>
            <a:pPr lvl="1"/>
            <a:r>
              <a:rPr lang="en-US" sz="2600" dirty="0"/>
              <a:t>Took control of Congo</a:t>
            </a:r>
          </a:p>
          <a:p>
            <a:pPr lvl="1"/>
            <a:r>
              <a:rPr lang="en-US" sz="2600" dirty="0"/>
              <a:t>Forced Africans to collect sap from rubber plants</a:t>
            </a:r>
          </a:p>
          <a:p>
            <a:pPr lvl="1"/>
            <a:r>
              <a:rPr lang="en-US" sz="2600" dirty="0"/>
              <a:t>10 million died</a:t>
            </a:r>
          </a:p>
          <a:p>
            <a:pPr lvl="1"/>
            <a:r>
              <a:rPr lang="en-US" sz="2600" dirty="0"/>
              <a:t>1908 Belgium took control of colony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45333B-D0BF-41F2-80CA-A0A7326620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14046" y="3903785"/>
            <a:ext cx="5618016" cy="37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0232D7-393C-4DBB-BEE1-2B88015A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77" y="477210"/>
            <a:ext cx="7631723" cy="76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ADEC-674D-4A3C-ABDB-99F61770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Forces Driving Imperialism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1114E-F814-40B2-B917-74869E5FE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Spread of industrialization resulted in need for new markets and raw materials</a:t>
            </a:r>
          </a:p>
          <a:p>
            <a:pPr lvl="1"/>
            <a:r>
              <a:rPr lang="en-US" sz="2400" dirty="0"/>
              <a:t>Europeans wanted to take over foreign lands</a:t>
            </a:r>
          </a:p>
          <a:p>
            <a:r>
              <a:rPr lang="en-US" sz="2400" dirty="0"/>
              <a:t>Belief in European superiority</a:t>
            </a:r>
          </a:p>
          <a:p>
            <a:pPr lvl="1"/>
            <a:r>
              <a:rPr lang="en-US" sz="2400" dirty="0"/>
              <a:t>National pride</a:t>
            </a:r>
          </a:p>
          <a:p>
            <a:pPr lvl="1"/>
            <a:r>
              <a:rPr lang="en-US" sz="2400" dirty="0"/>
              <a:t>Racism</a:t>
            </a:r>
          </a:p>
          <a:p>
            <a:pPr lvl="1"/>
            <a:r>
              <a:rPr lang="en-US" sz="2400" dirty="0"/>
              <a:t>Social Darwinism</a:t>
            </a:r>
          </a:p>
          <a:p>
            <a:pPr lvl="2"/>
            <a:r>
              <a:rPr lang="en-US" sz="2400" dirty="0"/>
              <a:t>Fittest for survival enjoyed wealth and considered superior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3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2522-3EA5-4D92-8EE2-FEA24B7D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Factors Promoting Imperialism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B9A58-C697-4F12-A0F9-7B8BF2BBE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108" y="2517743"/>
            <a:ext cx="4064000" cy="4914900"/>
          </a:xfrm>
        </p:spPr>
        <p:txBody>
          <a:bodyPr>
            <a:normAutofit/>
          </a:bodyPr>
          <a:lstStyle/>
          <a:p>
            <a:r>
              <a:rPr lang="en-US" sz="2800" dirty="0"/>
              <a:t>Europeans’ technological superiority</a:t>
            </a:r>
          </a:p>
          <a:p>
            <a:pPr lvl="1"/>
            <a:r>
              <a:rPr lang="en-US" sz="2800" dirty="0"/>
              <a:t>Maxim gun (1884)</a:t>
            </a:r>
          </a:p>
          <a:p>
            <a:r>
              <a:rPr lang="en-US" sz="2800" dirty="0"/>
              <a:t>Steam engine for navigation</a:t>
            </a:r>
          </a:p>
          <a:p>
            <a:r>
              <a:rPr lang="en-US" sz="2800" dirty="0"/>
              <a:t>Drug quinine (1829)</a:t>
            </a:r>
          </a:p>
          <a:p>
            <a:r>
              <a:rPr lang="en-US" sz="2800" dirty="0"/>
              <a:t>Played rival groups against each other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8C305-30D1-43A2-AB9B-6402C0E4CB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94220" y="3094892"/>
            <a:ext cx="568386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9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A197A6-F9C5-4E26-BF5B-28D1F7D16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86" y="351693"/>
            <a:ext cx="7905492" cy="785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196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1691</TotalTime>
  <Words>291</Words>
  <Application>Microsoft Office PowerPoint</Application>
  <PresentationFormat>Custom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Savon</vt:lpstr>
      <vt:lpstr>Bell Ringer</vt:lpstr>
      <vt:lpstr>The Scramble for Africa</vt:lpstr>
      <vt:lpstr>Africa Before Domination</vt:lpstr>
      <vt:lpstr>PowerPoint Presentation</vt:lpstr>
      <vt:lpstr>Congo Sparks Interest</vt:lpstr>
      <vt:lpstr>PowerPoint Presentation</vt:lpstr>
      <vt:lpstr>Forces Driving Imperialism</vt:lpstr>
      <vt:lpstr>Factors Promoting Imperialism</vt:lpstr>
      <vt:lpstr>PowerPoint Presentation</vt:lpstr>
      <vt:lpstr>PowerPoint Presentation</vt:lpstr>
      <vt:lpstr>PowerPoint Presentation</vt:lpstr>
      <vt:lpstr>Berlin Conference</vt:lpstr>
      <vt:lpstr>PowerPoint Presentation</vt:lpstr>
      <vt:lpstr>Clashing over Africa</vt:lpstr>
      <vt:lpstr>Methods of Control</vt:lpstr>
    </vt:vector>
  </TitlesOfParts>
  <Company>MCPSS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Golden, Christina L/Baker</dc:creator>
  <cp:lastModifiedBy>Andrew Golden</cp:lastModifiedBy>
  <cp:revision>16</cp:revision>
  <dcterms:created xsi:type="dcterms:W3CDTF">2017-08-06T22:51:52Z</dcterms:created>
  <dcterms:modified xsi:type="dcterms:W3CDTF">2017-08-25T15:26:07Z</dcterms:modified>
</cp:coreProperties>
</file>